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99" roundtripDataSignature="AMtx7mj8XbIReQOWivMxJWHuGrivtbOc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customschemas.google.com/relationships/presentationmetadata" Target="metadata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f2379c7ec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1f2379c7e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5f9bec8c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5f9bec8c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f2379c7e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f2379c7e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0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9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0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0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0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codesandbox.io/s/new" TargetMode="External"/><Relationship Id="rId4" Type="http://schemas.openxmlformats.org/officeDocument/2006/relationships/hyperlink" Target="https://stackblitz.com/" TargetMode="External"/><Relationship Id="rId5" Type="http://schemas.openxmlformats.org/officeDocument/2006/relationships/hyperlink" Target="https://stackblitz.com/?starters=frontend" TargetMode="External"/><Relationship Id="rId6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5.png"/><Relationship Id="rId4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Relationship Id="rId4" Type="http://schemas.openxmlformats.org/officeDocument/2006/relationships/image" Target="../media/image7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6.png"/><Relationship Id="rId4" Type="http://schemas.openxmlformats.org/officeDocument/2006/relationships/image" Target="../media/image6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9.png"/><Relationship Id="rId4" Type="http://schemas.openxmlformats.org/officeDocument/2006/relationships/image" Target="../media/image62.png"/><Relationship Id="rId5" Type="http://schemas.openxmlformats.org/officeDocument/2006/relationships/hyperlink" Target="https://github-wiki-see.page/m/hochan222/Everything-in-JavaScript/wiki/React-Basic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Relationship Id="rId4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Relationship Id="rId4" Type="http://schemas.openxmlformats.org/officeDocument/2006/relationships/image" Target="../media/image94.png"/><Relationship Id="rId5" Type="http://schemas.openxmlformats.org/officeDocument/2006/relationships/image" Target="../media/image73.png"/><Relationship Id="rId6" Type="http://schemas.openxmlformats.org/officeDocument/2006/relationships/hyperlink" Target="https://hwan1001.tistory.com/38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Relationship Id="rId4" Type="http://schemas.openxmlformats.org/officeDocument/2006/relationships/image" Target="../media/image10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1.png"/><Relationship Id="rId4" Type="http://schemas.openxmlformats.org/officeDocument/2006/relationships/image" Target="../media/image100.png"/><Relationship Id="rId5" Type="http://schemas.openxmlformats.org/officeDocument/2006/relationships/image" Target="../media/image85.png"/><Relationship Id="rId6" Type="http://schemas.openxmlformats.org/officeDocument/2006/relationships/image" Target="../media/image108.png"/><Relationship Id="rId7" Type="http://schemas.openxmlformats.org/officeDocument/2006/relationships/image" Target="../media/image9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2.png"/><Relationship Id="rId4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www.notion.so/6edb3d3a694343e7865f866fd45036ee" TargetMode="External"/><Relationship Id="rId4" Type="http://schemas.openxmlformats.org/officeDocument/2006/relationships/hyperlink" Target="https://www.notion.so/Firestore-React-Bootstrap-23b983b73cf749cd92a474993a9b3749" TargetMode="External"/><Relationship Id="rId5" Type="http://schemas.openxmlformats.org/officeDocument/2006/relationships/hyperlink" Target="https://www.notion.so/Redux-toolkit-1f620375d2844b5791e5950a6426b635" TargetMode="External"/><Relationship Id="rId6" Type="http://schemas.openxmlformats.org/officeDocument/2006/relationships/hyperlink" Target="https://www.notion.so/Ract-js-Carousel-7f8632b32491402592effbcee8a5ce56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data.go.kr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4.png"/><Relationship Id="rId6" Type="http://schemas.openxmlformats.org/officeDocument/2006/relationships/image" Target="../media/image8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6.png"/><Relationship Id="rId4" Type="http://schemas.openxmlformats.org/officeDocument/2006/relationships/image" Target="../media/image9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1771649"/>
            <a:ext cx="8520600" cy="10255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900"/>
              <a:t>03 웹 서비스 프론트엔드 개발</a:t>
            </a:r>
            <a:endParaRPr sz="49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10932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3주차 36시간 (React)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김범준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 API를 활용한 공공 DB 수집</a:t>
            </a:r>
            <a:endParaRPr/>
          </a:p>
        </p:txBody>
      </p:sp>
      <p:sp>
        <p:nvSpPr>
          <p:cNvPr id="120" name="Google Shape;120;p10"/>
          <p:cNvSpPr txBox="1"/>
          <p:nvPr>
            <p:ph idx="1" type="body"/>
          </p:nvPr>
        </p:nvSpPr>
        <p:spPr>
          <a:xfrm>
            <a:off x="311700" y="1152475"/>
            <a:ext cx="8520600" cy="786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원하는 데이터를 검색 해서 오픈 API를 찾을 수 있다.</a:t>
            </a:r>
            <a:endParaRPr/>
          </a:p>
        </p:txBody>
      </p:sp>
      <p:pic>
        <p:nvPicPr>
          <p:cNvPr id="121" name="Google Shape;1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497" y="1736932"/>
            <a:ext cx="5597914" cy="320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 API를 활용한 공공 DB 수집</a:t>
            </a:r>
            <a:endParaRPr/>
          </a:p>
        </p:txBody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311700" y="1152475"/>
            <a:ext cx="8520600" cy="786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참고문서에서 서비스 활용 가이드 다운로드</a:t>
            </a:r>
            <a:endParaRPr/>
          </a:p>
        </p:txBody>
      </p:sp>
      <p:pic>
        <p:nvPicPr>
          <p:cNvPr id="128" name="Google Shape;1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404" y="1646973"/>
            <a:ext cx="5352586" cy="333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 API를 활용한 공공 DB 수집</a:t>
            </a:r>
            <a:endParaRPr/>
          </a:p>
        </p:txBody>
      </p:sp>
      <p:sp>
        <p:nvSpPr>
          <p:cNvPr id="134" name="Google Shape;134;p12"/>
          <p:cNvSpPr txBox="1"/>
          <p:nvPr>
            <p:ph idx="1" type="body"/>
          </p:nvPr>
        </p:nvSpPr>
        <p:spPr>
          <a:xfrm>
            <a:off x="311700" y="1152475"/>
            <a:ext cx="8520600" cy="786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참고문서에서 서비스 활용 가이드 다운로드</a:t>
            </a:r>
            <a:endParaRPr/>
          </a:p>
        </p:txBody>
      </p:sp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589" y="2185407"/>
            <a:ext cx="3397520" cy="152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1141" y="2408050"/>
            <a:ext cx="3495408" cy="1081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 API를 활용한 공공 DB 수집</a:t>
            </a:r>
            <a:endParaRPr/>
          </a:p>
        </p:txBody>
      </p:sp>
      <p:sp>
        <p:nvSpPr>
          <p:cNvPr id="142" name="Google Shape;142;p13"/>
          <p:cNvSpPr txBox="1"/>
          <p:nvPr>
            <p:ph idx="1" type="body"/>
          </p:nvPr>
        </p:nvSpPr>
        <p:spPr>
          <a:xfrm>
            <a:off x="311700" y="1152474"/>
            <a:ext cx="8520600" cy="8027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상세 기능 탭에서 "활용신청" 버튼</a:t>
            </a:r>
            <a:endParaRPr/>
          </a:p>
        </p:txBody>
      </p:sp>
      <p:pic>
        <p:nvPicPr>
          <p:cNvPr id="143" name="Google Shape;14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5356" y="2821169"/>
            <a:ext cx="4390910" cy="202868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44" name="Google Shape;14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243" y="1781605"/>
            <a:ext cx="4631328" cy="171987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OpenAPI 활용 사례</a:t>
            </a:r>
            <a:endParaRPr/>
          </a:p>
        </p:txBody>
      </p:sp>
      <p:sp>
        <p:nvSpPr>
          <p:cNvPr id="150" name="Google Shape;15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포털사이트 블로그 글 검색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-US"/>
              <a:t>포털사이트 블로그 검색 결과를 출력 해주는 REST API</a:t>
            </a:r>
            <a:endParaRPr/>
          </a:p>
        </p:txBody>
      </p:sp>
      <p:pic>
        <p:nvPicPr>
          <p:cNvPr id="151" name="Google Shape;1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885" y="2428468"/>
            <a:ext cx="6651653" cy="206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Danfo.js</a:t>
            </a:r>
            <a:endParaRPr/>
          </a:p>
        </p:txBody>
      </p:sp>
      <p:sp>
        <p:nvSpPr>
          <p:cNvPr id="157" name="Google Shape;157;p15"/>
          <p:cNvSpPr txBox="1"/>
          <p:nvPr>
            <p:ph idx="1" type="body"/>
          </p:nvPr>
        </p:nvSpPr>
        <p:spPr>
          <a:xfrm>
            <a:off x="311699" y="1085800"/>
            <a:ext cx="5127075" cy="6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https://danfo.jsdata.org/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자바스크립트로  데이터 분석이 가능한 라이브러리</a:t>
            </a:r>
            <a:endParaRPr sz="1200"/>
          </a:p>
        </p:txBody>
      </p:sp>
      <p:pic>
        <p:nvPicPr>
          <p:cNvPr id="158" name="Google Shape;1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864" y="367402"/>
            <a:ext cx="1741599" cy="160141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/>
          <p:nvPr/>
        </p:nvSpPr>
        <p:spPr>
          <a:xfrm>
            <a:off x="969727" y="1828632"/>
            <a:ext cx="557394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&lt;html 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&lt;meta 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UTF-8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&lt;meta 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width=device-width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initial-scale=1.0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https://cdn.jsdelivr.net/npm/danfojs@1.1.0/lib/bundle.min.js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"&gt;&lt;/script&gt;    &lt;title&gt;Document&lt;/title&gt;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&lt;script&gt;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s = 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dfd.Series([1, 3, 5, 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6, 8])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s.print()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&lt;/script&gt;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0" name="Google Shape;16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3175" y="2190688"/>
            <a:ext cx="2054290" cy="256786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448301" y="4873823"/>
            <a:ext cx="358495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https://www.youtube.com/watch?v=rPCgsu0bcM4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Chart.js</a:t>
            </a:r>
            <a:endParaRPr/>
          </a:p>
        </p:txBody>
      </p:sp>
      <p:sp>
        <p:nvSpPr>
          <p:cNvPr id="167" name="Google Shape;167;p16"/>
          <p:cNvSpPr txBox="1"/>
          <p:nvPr>
            <p:ph idx="1" type="body"/>
          </p:nvPr>
        </p:nvSpPr>
        <p:spPr>
          <a:xfrm>
            <a:off x="311700" y="1152474"/>
            <a:ext cx="8520600" cy="6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https://www.chartjs.org/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자바스크립트를 이용해서 화면에 그래프를 그리는 라이브러리</a:t>
            </a:r>
            <a:endParaRPr sz="12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168" name="Google Shape;1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7756" y="2033968"/>
            <a:ext cx="4665867" cy="259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/>
          <p:nvPr/>
        </p:nvSpPr>
        <p:spPr>
          <a:xfrm>
            <a:off x="0" y="4835723"/>
            <a:ext cx="31213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https://blog.naver.com/kkh0977/222506478926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Open API</a:t>
            </a:r>
            <a:endParaRPr/>
          </a:p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311700" y="1152475"/>
            <a:ext cx="8520600" cy="35004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활용 가능한 Open API 조사하기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네이버 Open API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기상청 동네예보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전국 유료 관광지 입장객 정보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페이스북 데이터 수집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치킨 매장 정보 등.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Open API의 활용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988" y="1221113"/>
            <a:ext cx="7170025" cy="27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OpenAPI 활용하기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311700" y="1152475"/>
            <a:ext cx="8520600" cy="983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포털 사이트 뉴스 글 읽어오기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-US"/>
              <a:t>포털 사이트 뉴스 검색 결과를 출력 해주는 REST API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480" y="2316140"/>
            <a:ext cx="6804063" cy="2344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Open API  활용 실습</a:t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311700" y="1039187"/>
            <a:ext cx="8520600" cy="1048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서울열린데이터광장에서 서울시 청소년수련관 강좌 정보 읽어오기</a:t>
            </a:r>
            <a:endParaRPr/>
          </a:p>
        </p:txBody>
      </p:sp>
      <p:grpSp>
        <p:nvGrpSpPr>
          <p:cNvPr id="204" name="Google Shape;204;p22"/>
          <p:cNvGrpSpPr/>
          <p:nvPr/>
        </p:nvGrpSpPr>
        <p:grpSpPr>
          <a:xfrm>
            <a:off x="712732" y="1573395"/>
            <a:ext cx="7708798" cy="3488195"/>
            <a:chOff x="712732" y="1613855"/>
            <a:chExt cx="7708798" cy="3488195"/>
          </a:xfrm>
        </p:grpSpPr>
        <p:pic>
          <p:nvPicPr>
            <p:cNvPr id="205" name="Google Shape;20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2732" y="1613855"/>
              <a:ext cx="3447216" cy="1752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03599" y="1613855"/>
              <a:ext cx="4017931" cy="1752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2733" y="3503851"/>
              <a:ext cx="3365654" cy="1598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03599" y="3503851"/>
              <a:ext cx="4017931" cy="15346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React.js 설치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MPA vs SPA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311700" y="1152474"/>
            <a:ext cx="8520600" cy="1312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MPA(Multi-Page Application)는 클라이언트의 요청에 따라 페이지 생성 반환.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클라언트가 요청하는 모든 페이지가 서버에 존재</a:t>
            </a:r>
            <a:endParaRPr sz="1400"/>
          </a:p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서버가 모든 페이지를 생성하고 응답</a:t>
            </a:r>
            <a:endParaRPr sz="1400"/>
          </a:p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페이지의 작은 변화에도 항상 Redirect.</a:t>
            </a:r>
            <a:endParaRPr sz="1400"/>
          </a:p>
        </p:txBody>
      </p:sp>
      <p:pic>
        <p:nvPicPr>
          <p:cNvPr id="220" name="Google Shape;2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057" y="2464823"/>
            <a:ext cx="4669443" cy="247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MPA vs SPA</a:t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311700" y="1152474"/>
            <a:ext cx="8520600" cy="1270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SPA(Single-Page Application)는 하나의 페이지에서 구동된다.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필요한 데이터는 Ajax등의 기술을 이용해서 서버에서 JSON 형식으로 제공 받는다.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클라이언트에서 매번 전체 화면이 모두 갱신 되지 않고 필요한 부분의 데이터만 요청 받는다.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트래픽이 적다.</a:t>
            </a:r>
            <a:endParaRPr sz="1400"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603" y="2523619"/>
            <a:ext cx="6192426" cy="252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기반 SPA 프레임워크</a:t>
            </a:r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896" y="1215713"/>
            <a:ext cx="7807481" cy="3642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라이브러리 탄생 배경</a:t>
            </a:r>
            <a:endParaRPr/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311700" y="1152475"/>
            <a:ext cx="596527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jQuery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크로스브라우징 이슈 및 레거시 Web API의 부족한 기능 보완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Angular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데이터 바인딩 및 컴포넌트 단위 개발 패턴 정립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React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양방향 바인딩에 의한 성능 저하 문제 해결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짧고 간결한 함수형 컴포넌트 지원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986" y="757238"/>
            <a:ext cx="12096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512" y="2200275"/>
            <a:ext cx="27146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461" y="3128962"/>
            <a:ext cx="12287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튜토리얼</a:t>
            </a:r>
            <a:endParaRPr/>
          </a:p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311700" y="1152475"/>
            <a:ext cx="8520600" cy="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https://ko.reactjs.org/tutorial/tutorial.html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21245" l="0" r="0" t="0"/>
          <a:stretch/>
        </p:blipFill>
        <p:spPr>
          <a:xfrm>
            <a:off x="1733549" y="1711437"/>
            <a:ext cx="5629276" cy="314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튜토리얼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311700" y="1152475"/>
            <a:ext cx="8520600" cy="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https://www.w3schools.com/react/default.asp</a:t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675" y="1781174"/>
            <a:ext cx="6233463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875" y="152400"/>
            <a:ext cx="502624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6605925" y="4290375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highlight>
                  <a:schemeClr val="lt1"/>
                </a:highlight>
              </a:rPr>
              <a:t>26</a:t>
            </a:r>
            <a:endParaRPr sz="8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67" name="Google Shape;67;p3"/>
          <p:cNvSpPr txBox="1"/>
          <p:nvPr/>
        </p:nvSpPr>
        <p:spPr>
          <a:xfrm>
            <a:off x="6605925" y="2773925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highlight>
                  <a:schemeClr val="lt1"/>
                </a:highlight>
              </a:rPr>
              <a:t>26</a:t>
            </a:r>
            <a:endParaRPr sz="8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68" name="Google Shape;68;p3"/>
          <p:cNvSpPr txBox="1"/>
          <p:nvPr/>
        </p:nvSpPr>
        <p:spPr>
          <a:xfrm>
            <a:off x="6605925" y="1111425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highlight>
                  <a:schemeClr val="lt1"/>
                </a:highlight>
              </a:rPr>
              <a:t>26</a:t>
            </a:r>
            <a:endParaRPr sz="8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소개</a:t>
            </a:r>
            <a:endParaRPr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React는 SPA 기반 WEB UI(User Interface) 구성을 위한 Javascript 라이브러리.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재사용 가능한 UI 컴포넌트 생성. (사용법이 쉬움)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HTML UI 컴포넌트 = HTML + CSS + Javascript를 하나로.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기존 HTML 화면을 어떻게 React 컴포넌트로 분리 하느냐가 관건.</a:t>
            </a:r>
            <a:endParaRPr sz="1400"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229" y="2443795"/>
            <a:ext cx="6360004" cy="23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CDN</a:t>
            </a:r>
            <a:endParaRPr/>
          </a:p>
        </p:txBody>
      </p:sp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311700" y="1152475"/>
            <a:ext cx="8520600" cy="14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기존 HTML문서에서 바로 React 사용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React 코드 작성 용</a:t>
            </a: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latin typeface="Gulim"/>
                <a:ea typeface="Gulim"/>
                <a:cs typeface="Gulim"/>
                <a:sym typeface="Gulim"/>
              </a:rPr>
              <a:t>react.development.js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latin typeface="Gulim"/>
                <a:ea typeface="Gulim"/>
                <a:cs typeface="Gulim"/>
                <a:sym typeface="Gulim"/>
              </a:rPr>
              <a:t>react-dom.development.js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JSX 구문 번역 용</a:t>
            </a: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latin typeface="Gulim"/>
                <a:ea typeface="Gulim"/>
                <a:cs typeface="Gulim"/>
                <a:sym typeface="Gulim"/>
              </a:rPr>
              <a:t>babel.min.js</a:t>
            </a:r>
            <a:endParaRPr sz="1200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967" y="3079973"/>
            <a:ext cx="7563394" cy="104400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/>
          <p:nvPr/>
        </p:nvSpPr>
        <p:spPr>
          <a:xfrm>
            <a:off x="300890" y="4762646"/>
            <a:ext cx="358784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https://www.w3schools.com/react/react_getstarted.asp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Create React App 설치</a:t>
            </a:r>
            <a:endParaRPr/>
          </a:p>
        </p:txBody>
      </p:sp>
      <p:sp>
        <p:nvSpPr>
          <p:cNvPr id="277" name="Google Shape;277;p32"/>
          <p:cNvSpPr txBox="1"/>
          <p:nvPr>
            <p:ph idx="1" type="body"/>
          </p:nvPr>
        </p:nvSpPr>
        <p:spPr>
          <a:xfrm>
            <a:off x="311700" y="1152475"/>
            <a:ext cx="8520600" cy="1329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먼저 Node.js가 설치 되어있어야 한다.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npx 명령어와 creae-react-app 명령어를 이용해서 React 개발 환경 자동 설정.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-US" sz="1200"/>
              <a:t>CRA를 이용하지 않고 설정을 한다면 Nodejs, Babel, Webpack 등을 모두 수동 설정 해야 함.</a:t>
            </a:r>
            <a:endParaRPr sz="1200"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778" y="2482080"/>
            <a:ext cx="7029450" cy="466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2"/>
          <p:cNvGrpSpPr/>
          <p:nvPr/>
        </p:nvGrpSpPr>
        <p:grpSpPr>
          <a:xfrm>
            <a:off x="1161777" y="3085707"/>
            <a:ext cx="4729573" cy="533400"/>
            <a:chOff x="1161777" y="3196734"/>
            <a:chExt cx="4729573" cy="533400"/>
          </a:xfrm>
        </p:grpSpPr>
        <p:sp>
          <p:nvSpPr>
            <p:cNvPr id="280" name="Google Shape;280;p32"/>
            <p:cNvSpPr txBox="1"/>
            <p:nvPr/>
          </p:nvSpPr>
          <p:spPr>
            <a:xfrm>
              <a:off x="1161777" y="3309545"/>
              <a:ext cx="11320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제거 하려면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1" name="Google Shape;281;p32"/>
            <p:cNvPicPr preferRelativeResize="0"/>
            <p:nvPr/>
          </p:nvPicPr>
          <p:blipFill rotWithShape="1">
            <a:blip r:embed="rId4">
              <a:alphaModFix/>
            </a:blip>
            <a:srcRect b="0" l="-1" r="56536" t="0"/>
            <a:stretch/>
          </p:blipFill>
          <p:spPr>
            <a:xfrm>
              <a:off x="2293820" y="3196734"/>
              <a:ext cx="3597530" cy="5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" name="Google Shape;282;p32"/>
          <p:cNvSpPr txBox="1"/>
          <p:nvPr/>
        </p:nvSpPr>
        <p:spPr>
          <a:xfrm>
            <a:off x="2293819" y="3964578"/>
            <a:ext cx="147668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cd my-react-app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npm start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161779" y="3969460"/>
            <a:ext cx="11320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 하려면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샘플 웹앱 실행하기</a:t>
            </a:r>
            <a:endParaRPr/>
          </a:p>
        </p:txBody>
      </p:sp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311700" y="1152475"/>
            <a:ext cx="8520600" cy="506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npm start </a:t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114" y="1687979"/>
            <a:ext cx="4299444" cy="3190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Application 개발 구성 요소</a:t>
            </a:r>
            <a:endParaRPr/>
          </a:p>
        </p:txBody>
      </p:sp>
      <p:sp>
        <p:nvSpPr>
          <p:cNvPr id="296" name="Google Shape;296;p34"/>
          <p:cNvSpPr txBox="1"/>
          <p:nvPr>
            <p:ph idx="1" type="body"/>
          </p:nvPr>
        </p:nvSpPr>
        <p:spPr>
          <a:xfrm>
            <a:off x="311700" y="1152475"/>
            <a:ext cx="8520600" cy="15259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컴포넌트 : React 어플리케이션 구성 기본 단위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react.js 코어 라이브러리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react-dom.js 라이브러리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react-native.js 라이브러리</a:t>
            </a: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React는 UI 요소들을 화면에 표현 하는 것에만 집중.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그 외의 추가 기능은 별도의 Third-party 라이브러리와 함께 구성.</a:t>
            </a:r>
            <a:endParaRPr sz="1000"/>
          </a:p>
        </p:txBody>
      </p:sp>
      <p:pic>
        <p:nvPicPr>
          <p:cNvPr id="297" name="Google Shape;29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325" y="2983100"/>
            <a:ext cx="4427350" cy="19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동작 방식</a:t>
            </a:r>
            <a:endParaRPr/>
          </a:p>
        </p:txBody>
      </p:sp>
      <p:sp>
        <p:nvSpPr>
          <p:cNvPr id="303" name="Google Shape;303;p35"/>
          <p:cNvSpPr txBox="1"/>
          <p:nvPr>
            <p:ph idx="1" type="body"/>
          </p:nvPr>
        </p:nvSpPr>
        <p:spPr>
          <a:xfrm>
            <a:off x="311700" y="1152474"/>
            <a:ext cx="8520600" cy="12380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기존 웹 애플리케이션은 클라이언트의 요청이 있으면 서버에서 UI(화면구성 + 데이터)를 생성.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React는 필요한 데이터를 서버에 요청하고 응답 받은 데이터를 클라이언트에서 가공해서 UI생성.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서버는 요청 파라미터를 받아서 처리 결과 데이터를 JSON 형식으로 클라이언트에 전달.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Client Side Rendering (CSR)</a:t>
            </a:r>
            <a:endParaRPr sz="1400"/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930" y="2632167"/>
            <a:ext cx="3683924" cy="191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4437" y="2632166"/>
            <a:ext cx="3747761" cy="191820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/>
          <p:nvPr/>
        </p:nvSpPr>
        <p:spPr>
          <a:xfrm>
            <a:off x="254723" y="4825843"/>
            <a:ext cx="809897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https://www.youtube.com/watch?v=QfEjkvlSo04&amp;list=PLOSNUO27qFbtYC5oRwJVsNavcPEI5uoiJ&amp;index=3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컴포넌트</a:t>
            </a:r>
            <a:endParaRPr/>
          </a:p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311700" y="1152475"/>
            <a:ext cx="4266831" cy="813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엘리먼트와 기능을 부품화 해서 재 사용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각 컴포넌트에 맞는 데이터 사용.</a:t>
            </a:r>
            <a:endParaRPr sz="1400"/>
          </a:p>
        </p:txBody>
      </p:sp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9031" y="1834165"/>
            <a:ext cx="3793615" cy="28736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/>
          <p:nvPr/>
        </p:nvSpPr>
        <p:spPr>
          <a:xfrm>
            <a:off x="235132" y="4818468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https://velog.io/@bullson/2%EC%9D%BC%EC%B0%A8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React.js 컴포넌트</a:t>
            </a:r>
            <a:endParaRPr/>
          </a:p>
        </p:txBody>
      </p:sp>
      <p:sp>
        <p:nvSpPr>
          <p:cNvPr id="320" name="Google Shape;320;p37"/>
          <p:cNvSpPr txBox="1"/>
          <p:nvPr>
            <p:ph idx="1" type="body"/>
          </p:nvPr>
        </p:nvSpPr>
        <p:spPr>
          <a:xfrm>
            <a:off x="311700" y="1152475"/>
            <a:ext cx="4717500" cy="37814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클래스 컴포넌트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컴포넌트 라이프사이클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이벤트 바인딩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Presentational / Container 패턴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함수형 컴포넌트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Stateless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고차 컴포넌트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Hooks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비동기 처리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Lifecycle methods, Event handler, useEffect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Redux Middleware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React Query, SWR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Suspense API</a:t>
            </a:r>
            <a:endParaRPr/>
          </a:p>
        </p:txBody>
      </p:sp>
      <p:pic>
        <p:nvPicPr>
          <p:cNvPr id="321" name="Google Shape;3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6450" y="990600"/>
            <a:ext cx="3538436" cy="93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6450" y="2590800"/>
            <a:ext cx="3538437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875" y="4019549"/>
            <a:ext cx="4672011" cy="917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클래스형 컴포넌트와 함수형 컴포넌트</a:t>
            </a:r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772" y="1847987"/>
            <a:ext cx="5127172" cy="259152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/>
          <p:nvPr/>
        </p:nvSpPr>
        <p:spPr>
          <a:xfrm>
            <a:off x="581297" y="1143001"/>
            <a:ext cx="61269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실무에선 기존 클래스형 컴포넌트와 함수형 컴포넌트가 혼재 되어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444137" y="4770856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https://velog.io/@bullson/2%EC%9D%BC%EC%B0%A8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Element</a:t>
            </a:r>
            <a:endParaRPr/>
          </a:p>
        </p:txBody>
      </p:sp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311700" y="1152475"/>
            <a:ext cx="8520600" cy="11661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브라우저 DOM 엘리먼트에 대한 정보를 담고 있는 객체.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React DOM 객체 리터럴.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실제 DOM은 아님. JSX형식을 표현된 단순 객체.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ReactElement는 포함하는 값을 변경할 수 없다. (필요 할 경우 새로 생성)</a:t>
            </a:r>
            <a:endParaRPr sz="1400"/>
          </a:p>
        </p:txBody>
      </p:sp>
      <p:pic>
        <p:nvPicPr>
          <p:cNvPr id="338" name="Google Shape;3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0926" y="2571753"/>
            <a:ext cx="3504614" cy="233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642" y="2665003"/>
            <a:ext cx="3609974" cy="13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/>
          <p:nvPr/>
        </p:nvSpPr>
        <p:spPr>
          <a:xfrm>
            <a:off x="277807" y="4754880"/>
            <a:ext cx="32688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https://www.w3schools.com/react/react_getstarted.asp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OpenAPI의 이해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Virtual DOM</a:t>
            </a:r>
            <a:endParaRPr/>
          </a:p>
        </p:txBody>
      </p:sp>
      <p:sp>
        <p:nvSpPr>
          <p:cNvPr id="346" name="Google Shape;346;p40"/>
          <p:cNvSpPr txBox="1"/>
          <p:nvPr>
            <p:ph idx="1" type="body"/>
          </p:nvPr>
        </p:nvSpPr>
        <p:spPr>
          <a:xfrm>
            <a:off x="311700" y="1152475"/>
            <a:ext cx="8520600" cy="13947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Virtual DOM은 브라우저의 실제 DOM을 반영하고 있는 데이터의 모음.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기존 WEB 방식은 실제 DOM을 직접 접근하고 전체 DOM에 반영.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React는 Virtual DOM을 변경하면 실제 DOM과 비교 해서 변경 된 부분만 반영.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가상 DOM과 실제 DOM을 비교(diff) 수정(patch)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841" y="2582089"/>
            <a:ext cx="4460875" cy="240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JSX</a:t>
            </a:r>
            <a:endParaRPr/>
          </a:p>
        </p:txBody>
      </p:sp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311700" y="1152475"/>
            <a:ext cx="8520600" cy="11699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JSX (Javascript XML) 문법적 편의를 위해 개발 된 Javascript 확장.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트랜스컴파일러(Transcompiler) : JSX를 Javascript로 변환.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HTML이 아닌 XML 형식.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중첩된 엘리먼트를 자바스크립트만으로 구현 하면 너무 복잡해 진다.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354" name="Google Shape;3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288" y="2640029"/>
            <a:ext cx="3713527" cy="238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9361" y="2716795"/>
            <a:ext cx="3040793" cy="177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JSX</a:t>
            </a:r>
            <a:endParaRPr/>
          </a:p>
        </p:txBody>
      </p:sp>
      <p:sp>
        <p:nvSpPr>
          <p:cNvPr id="361" name="Google Shape;361;p42"/>
          <p:cNvSpPr txBox="1"/>
          <p:nvPr>
            <p:ph idx="1" type="body"/>
          </p:nvPr>
        </p:nvSpPr>
        <p:spPr>
          <a:xfrm>
            <a:off x="311700" y="1152475"/>
            <a:ext cx="8520600" cy="1679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JSX는 HTML과 비슷한 구조.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HTML과 구분 하기 위해 JSX는 Pascal Case로 작성.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예) &lt;List /&gt;, &lt;Button /&gt;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XML 문법이므로 태그 종료 / 또는 종료태그 반드시 사용.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중괄호 {} : JSX 코드 내부에 자바스크립트 사용시 중괄호{} 블럭으로 묶음.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className : 자바스크립트의 class 키워드와 구분하기 위해 엘리먼트의 class 속성은 className으로 사용.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htmlFor : 자바스크립틔 for 키워드와 구분하기 위해 엘리먼트의 for 속성은 htmlFor로 사용.</a:t>
            </a:r>
            <a:endParaRPr sz="1200"/>
          </a:p>
        </p:txBody>
      </p:sp>
      <p:pic>
        <p:nvPicPr>
          <p:cNvPr id="362" name="Google Shape;3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387" y="3121315"/>
            <a:ext cx="7768355" cy="1739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Material UI</a:t>
            </a:r>
            <a:endParaRPr/>
          </a:p>
        </p:txBody>
      </p:sp>
      <p:sp>
        <p:nvSpPr>
          <p:cNvPr id="368" name="Google Shape;368;p43"/>
          <p:cNvSpPr txBox="1"/>
          <p:nvPr>
            <p:ph idx="1" type="body"/>
          </p:nvPr>
        </p:nvSpPr>
        <p:spPr>
          <a:xfrm>
            <a:off x="311700" y="1152475"/>
            <a:ext cx="8520600" cy="45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https://mui.com/material-ui/getting-started/installation/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9" name="Google Shape;36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586" y="1731693"/>
            <a:ext cx="6068019" cy="3113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리액트 실습</a:t>
            </a:r>
            <a:endParaRPr/>
          </a:p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311700" y="1152475"/>
            <a:ext cx="2107819" cy="1865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목록 구현하기</a:t>
            </a:r>
            <a:endParaRPr sz="1400"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글 목록</a:t>
            </a:r>
            <a:endParaRPr sz="1200"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글 추가</a:t>
            </a:r>
            <a:endParaRPr sz="1200"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-US" sz="1200"/>
              <a:t>글 검색</a:t>
            </a:r>
            <a:endParaRPr sz="1200"/>
          </a:p>
        </p:txBody>
      </p:sp>
      <p:pic>
        <p:nvPicPr>
          <p:cNvPr id="381" name="Google Shape;3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257355"/>
            <a:ext cx="6637333" cy="3400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45"/>
          <p:cNvCxnSpPr/>
          <p:nvPr/>
        </p:nvCxnSpPr>
        <p:spPr>
          <a:xfrm>
            <a:off x="2009775" y="1123950"/>
            <a:ext cx="0" cy="36004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45"/>
          <p:cNvSpPr/>
          <p:nvPr/>
        </p:nvSpPr>
        <p:spPr>
          <a:xfrm>
            <a:off x="0" y="4815185"/>
            <a:ext cx="50914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구현 소스코드 링크 https://cafe.naver.com/comstudy21/14003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React.js 컴포넌트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배포하는 법</a:t>
            </a:r>
            <a:endParaRPr/>
          </a:p>
        </p:txBody>
      </p:sp>
      <p:sp>
        <p:nvSpPr>
          <p:cNvPr id="394" name="Google Shape;39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npm run build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프로젝트 개발 버전에서 배포할 파일들만 따로 빼내서 좀더 가볍게 관리.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프로젝트를 가볍게 함으로 성능 향상.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build 디렉토리가 생성 되고 거기에 배포 할 파일들만 빌드 됨.</a:t>
            </a:r>
            <a:endParaRPr/>
          </a:p>
          <a:p>
            <a:pPr indent="-1968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npm install -g serve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로컬에서 프로젝트를 간단히 실행 시켜주는 서버 설치.</a:t>
            </a:r>
            <a:endParaRPr/>
          </a:p>
          <a:p>
            <a:pPr indent="-1968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serve -s build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서버 실행.</a:t>
            </a:r>
            <a:endParaRPr/>
          </a:p>
          <a:p>
            <a:pPr indent="-1968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npx serve -s build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로컬에 서버 설치 없이 한번만 실행 할 경우.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1968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395" name="Google Shape;395;p47"/>
          <p:cNvSpPr/>
          <p:nvPr/>
        </p:nvSpPr>
        <p:spPr>
          <a:xfrm>
            <a:off x="0" y="4862266"/>
            <a:ext cx="673031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https://dev.classmethod.jp/articles/the-process-from-installing-react-to-distributing-it/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리액트 CRA 실행 명령어 정리</a:t>
            </a:r>
            <a:br>
              <a:rPr lang="en-US"/>
            </a:br>
            <a:endParaRPr/>
          </a:p>
        </p:txBody>
      </p:sp>
      <p:sp>
        <p:nvSpPr>
          <p:cNvPr id="401" name="Google Shape;401;p48"/>
          <p:cNvSpPr txBox="1"/>
          <p:nvPr>
            <p:ph idx="1" type="body"/>
          </p:nvPr>
        </p:nvSpPr>
        <p:spPr>
          <a:xfrm>
            <a:off x="311700" y="1017725"/>
            <a:ext cx="8520600" cy="3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프로젝트 생성</a:t>
            </a:r>
            <a:br>
              <a:rPr lang="en-US" sz="1400"/>
            </a:br>
            <a:r>
              <a:rPr lang="en-US" sz="1400"/>
              <a:t>	&gt; npx create-react-app 프로젝트명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프로젝트 실행</a:t>
            </a:r>
            <a:br>
              <a:rPr lang="en-US" sz="1400"/>
            </a:br>
            <a:r>
              <a:rPr lang="en-US" sz="1400"/>
              <a:t>	&gt; npm start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빌드하기</a:t>
            </a:r>
            <a:br>
              <a:rPr lang="en-US" sz="1400"/>
            </a:br>
            <a:r>
              <a:rPr lang="en-US" sz="1400"/>
              <a:t>	&gt; npm run build</a:t>
            </a:r>
            <a:br>
              <a:rPr lang="en-US" sz="1400"/>
            </a:br>
            <a:r>
              <a:rPr lang="en-US" sz="1400"/>
              <a:t>	// 프로젝트에 build 폴더가 생기고 압축파일로 생성 (용량 감소)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npm을 이용한 간단한 웹서버 설치 (특정 디렉토리를 간단히 서버로 실행)</a:t>
            </a:r>
            <a:br>
              <a:rPr lang="en-US" sz="1400"/>
            </a:br>
            <a:r>
              <a:rPr lang="en-US" sz="1400"/>
              <a:t>	&gt; npm install -g serve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빌드 된 프로젝트 실행</a:t>
            </a:r>
            <a:br>
              <a:rPr lang="en-US" sz="1400"/>
            </a:br>
            <a:r>
              <a:rPr lang="en-US" sz="1400"/>
              <a:t>	&gt; serve -s build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npx를 이용해서 한번만 실행하는 웹서버 실행(인스턴스 웹서버)</a:t>
            </a:r>
            <a:br>
              <a:rPr lang="en-US" sz="1400"/>
            </a:br>
            <a:r>
              <a:rPr lang="en-US" sz="1400"/>
              <a:t>	// -s 옵션 : build 디렉토리를 document root로 지정</a:t>
            </a:r>
            <a:br>
              <a:rPr lang="en-US" sz="1400"/>
            </a:br>
            <a:r>
              <a:rPr lang="en-US" sz="1400"/>
              <a:t>	&gt; npx serve -s build</a:t>
            </a: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컴포넌트 만들기</a:t>
            </a:r>
            <a:endParaRPr/>
          </a:p>
        </p:txBody>
      </p:sp>
      <p:sp>
        <p:nvSpPr>
          <p:cNvPr id="407" name="Google Shape;407;p49"/>
          <p:cNvSpPr txBox="1"/>
          <p:nvPr>
            <p:ph idx="1" type="body"/>
          </p:nvPr>
        </p:nvSpPr>
        <p:spPr>
          <a:xfrm>
            <a:off x="311700" y="1152476"/>
            <a:ext cx="8520600" cy="5468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https://www.w3schools.com/react/react_components.asp</a:t>
            </a:r>
            <a:endParaRPr/>
          </a:p>
        </p:txBody>
      </p:sp>
      <p:pic>
        <p:nvPicPr>
          <p:cNvPr id="408" name="Google Shape;40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767" y="1962487"/>
            <a:ext cx="2738438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/>
          <p:nvPr/>
        </p:nvSpPr>
        <p:spPr>
          <a:xfrm>
            <a:off x="12561" y="4845472"/>
            <a:ext cx="33121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https://stackabuse.com/guide-to-react-component/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49"/>
          <p:cNvGrpSpPr/>
          <p:nvPr/>
        </p:nvGrpSpPr>
        <p:grpSpPr>
          <a:xfrm>
            <a:off x="4503262" y="1737912"/>
            <a:ext cx="3766800" cy="3107560"/>
            <a:chOff x="3928727" y="1636606"/>
            <a:chExt cx="3766800" cy="3107560"/>
          </a:xfrm>
        </p:grpSpPr>
        <p:pic>
          <p:nvPicPr>
            <p:cNvPr id="411" name="Google Shape;411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28727" y="1636606"/>
              <a:ext cx="3766800" cy="152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28727" y="3592064"/>
              <a:ext cx="3766800" cy="1152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Node.js 웹크롤링</a:t>
            </a:r>
            <a:endParaRPr/>
          </a:p>
        </p:txBody>
      </p:sp>
      <p:sp>
        <p:nvSpPr>
          <p:cNvPr id="79" name="Google Shape;79;p5"/>
          <p:cNvSpPr txBox="1"/>
          <p:nvPr/>
        </p:nvSpPr>
        <p:spPr>
          <a:xfrm>
            <a:off x="7536322" y="4441195"/>
            <a:ext cx="78739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추천 도서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363" y="1173641"/>
            <a:ext cx="1997759" cy="352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4670" y="1173641"/>
            <a:ext cx="4951651" cy="27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4427" y="2023133"/>
            <a:ext cx="1807339" cy="241806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/>
          <p:nvPr/>
        </p:nvSpPr>
        <p:spPr>
          <a:xfrm>
            <a:off x="0" y="4835723"/>
            <a:ext cx="279595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https://cafe.naver.com/comstudy21/13993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props</a:t>
            </a:r>
            <a:endParaRPr/>
          </a:p>
        </p:txBody>
      </p:sp>
      <p:sp>
        <p:nvSpPr>
          <p:cNvPr id="418" name="Google Shape;418;p50"/>
          <p:cNvSpPr txBox="1"/>
          <p:nvPr>
            <p:ph idx="1" type="body"/>
          </p:nvPr>
        </p:nvSpPr>
        <p:spPr>
          <a:xfrm>
            <a:off x="311700" y="1152475"/>
            <a:ext cx="8520600" cy="9433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https://www.w3schools.com/react/react_props.asp</a:t>
            </a:r>
            <a:endParaRPr/>
          </a:p>
        </p:txBody>
      </p:sp>
      <p:pic>
        <p:nvPicPr>
          <p:cNvPr id="419" name="Google Shape;4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20" y="1914148"/>
            <a:ext cx="4038600" cy="86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20" y="3342516"/>
            <a:ext cx="4038600" cy="125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8804" y="2163291"/>
            <a:ext cx="3859258" cy="2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클라우드 개발환경</a:t>
            </a:r>
            <a:endParaRPr/>
          </a:p>
        </p:txBody>
      </p:sp>
      <p:sp>
        <p:nvSpPr>
          <p:cNvPr id="427" name="Google Shape;427;p51"/>
          <p:cNvSpPr txBox="1"/>
          <p:nvPr>
            <p:ph idx="1" type="body"/>
          </p:nvPr>
        </p:nvSpPr>
        <p:spPr>
          <a:xfrm>
            <a:off x="311700" y="1152475"/>
            <a:ext cx="3669582" cy="25132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-25000" lang="en-US"/>
              <a:t>Goorm IDE (무료 Private 가능)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aseline="-25000" lang="en-US" u="sng">
                <a:solidFill>
                  <a:schemeClr val="accent5"/>
                </a:solidFill>
              </a:rPr>
              <a:t>https://ide.goorm.io/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-25000" lang="en-US"/>
              <a:t>CodeSandbox (무료 Public)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aseline="-25000" lang="en-US" u="sng">
                <a:solidFill>
                  <a:schemeClr val="hlink"/>
                </a:solidFill>
                <a:hlinkClick r:id="rId3"/>
              </a:rPr>
              <a:t>https://codesandbox.io/s/new</a:t>
            </a:r>
            <a:endParaRPr baseline="-25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-25000" lang="en-US"/>
              <a:t>StackBlitz (무료 Public)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aseline="-25000" lang="en-US" u="sng">
                <a:solidFill>
                  <a:schemeClr val="hlink"/>
                </a:solidFill>
                <a:hlinkClick r:id="rId4"/>
              </a:rPr>
              <a:t>https://stackblitz.com/</a:t>
            </a:r>
            <a:endParaRPr baseline="-25000" u="sng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aseline="-25000" lang="en-US" u="sng">
                <a:solidFill>
                  <a:schemeClr val="hlink"/>
                </a:solidFill>
                <a:hlinkClick r:id="rId5"/>
              </a:rPr>
              <a:t>https://stackblitz.com/?starters=frontend</a:t>
            </a:r>
            <a:endParaRPr baseline="-25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-25000" lang="en-US"/>
              <a:t>CondPen</a:t>
            </a:r>
            <a:endParaRPr baseline="-25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-25000" lang="en-US"/>
              <a:t>JSfiddle</a:t>
            </a:r>
            <a:endParaRPr baseline="-25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-25000" lang="en-US"/>
              <a:t>GitHub Codespaces (유료)</a:t>
            </a:r>
            <a:endParaRPr baseline="-25000"/>
          </a:p>
        </p:txBody>
      </p:sp>
      <p:pic>
        <p:nvPicPr>
          <p:cNvPr id="428" name="Google Shape;42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5977" y="1288674"/>
            <a:ext cx="4862086" cy="300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리액트 Components 실습</a:t>
            </a:r>
            <a:endParaRPr/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4662" y="1378004"/>
            <a:ext cx="4941938" cy="31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3"/>
          <p:cNvSpPr/>
          <p:nvPr/>
        </p:nvSpPr>
        <p:spPr>
          <a:xfrm>
            <a:off x="16476" y="4817882"/>
            <a:ext cx="345318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https://codesandbox.io/s/34br4?file=/src/example.jsx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React.js props와 state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Developer Tools</a:t>
            </a:r>
            <a:endParaRPr/>
          </a:p>
        </p:txBody>
      </p:sp>
      <p:sp>
        <p:nvSpPr>
          <p:cNvPr id="451" name="Google Shape;451;p55"/>
          <p:cNvSpPr txBox="1"/>
          <p:nvPr>
            <p:ph idx="1" type="body"/>
          </p:nvPr>
        </p:nvSpPr>
        <p:spPr>
          <a:xfrm>
            <a:off x="311700" y="1021242"/>
            <a:ext cx="8520600" cy="6682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https://chrome.google.com/webstore/detail/react-developer-tools/fmkadmapgofadopljbjfkapdkoienihi</a:t>
            </a:r>
            <a:endParaRPr sz="1400"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452" name="Google Shape;452;p55"/>
          <p:cNvSpPr/>
          <p:nvPr/>
        </p:nvSpPr>
        <p:spPr>
          <a:xfrm>
            <a:off x="84883" y="4756460"/>
            <a:ext cx="216918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https://devmoony.tistory.com/66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" name="Google Shape;453;p55"/>
          <p:cNvGrpSpPr/>
          <p:nvPr/>
        </p:nvGrpSpPr>
        <p:grpSpPr>
          <a:xfrm>
            <a:off x="2013083" y="1637637"/>
            <a:ext cx="5159241" cy="2839114"/>
            <a:chOff x="955808" y="1551911"/>
            <a:chExt cx="5450931" cy="3123628"/>
          </a:xfrm>
        </p:grpSpPr>
        <p:pic>
          <p:nvPicPr>
            <p:cNvPr id="454" name="Google Shape;454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5808" y="1551911"/>
              <a:ext cx="5450931" cy="1538527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pic>
          <p:nvPicPr>
            <p:cNvPr id="455" name="Google Shape;455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5808" y="3411637"/>
              <a:ext cx="5450931" cy="1263902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state</a:t>
            </a:r>
            <a:endParaRPr/>
          </a:p>
        </p:txBody>
      </p:sp>
      <p:sp>
        <p:nvSpPr>
          <p:cNvPr id="461" name="Google Shape;461;p56"/>
          <p:cNvSpPr txBox="1"/>
          <p:nvPr>
            <p:ph idx="1" type="body"/>
          </p:nvPr>
        </p:nvSpPr>
        <p:spPr>
          <a:xfrm>
            <a:off x="311700" y="1152475"/>
            <a:ext cx="8520600" cy="627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https://www.w3schools.com/react/react_usestate.asp</a:t>
            </a:r>
            <a:endParaRPr/>
          </a:p>
        </p:txBody>
      </p:sp>
      <p:pic>
        <p:nvPicPr>
          <p:cNvPr id="462" name="Google Shape;46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930" y="2062573"/>
            <a:ext cx="4052620" cy="219118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6"/>
          <p:cNvSpPr/>
          <p:nvPr/>
        </p:nvSpPr>
        <p:spPr>
          <a:xfrm>
            <a:off x="0" y="48818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https://velog.io/@devgosunman/리액트를-다루는-기술-3장-컴포넌트</a:t>
            </a:r>
            <a:endParaRPr/>
          </a:p>
        </p:txBody>
      </p:sp>
      <p:pic>
        <p:nvPicPr>
          <p:cNvPr id="464" name="Google Shape;46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0554" y="1777815"/>
            <a:ext cx="3780409" cy="301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이벤트 state props와 render 함수</a:t>
            </a:r>
            <a:endParaRPr/>
          </a:p>
        </p:txBody>
      </p:sp>
      <p:sp>
        <p:nvSpPr>
          <p:cNvPr id="470" name="Google Shape;470;p57"/>
          <p:cNvSpPr txBox="1"/>
          <p:nvPr>
            <p:ph idx="1" type="body"/>
          </p:nvPr>
        </p:nvSpPr>
        <p:spPr>
          <a:xfrm>
            <a:off x="311700" y="1152475"/>
            <a:ext cx="8520600" cy="1129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render 함수를 사용하여 HTML을 웹 페이지에 렌더링.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public &gt; index.html 파일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71" name="Google Shape;47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75" y="2390649"/>
            <a:ext cx="58864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7"/>
          <p:cNvSpPr/>
          <p:nvPr/>
        </p:nvSpPr>
        <p:spPr>
          <a:xfrm>
            <a:off x="0" y="4871082"/>
            <a:ext cx="336983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https://www.w3schools.com/react/react_render.asp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훅 실습</a:t>
            </a:r>
            <a:endParaRPr/>
          </a:p>
        </p:txBody>
      </p:sp>
      <p:sp>
        <p:nvSpPr>
          <p:cNvPr id="483" name="Google Shape;483;p59"/>
          <p:cNvSpPr txBox="1"/>
          <p:nvPr>
            <p:ph idx="1" type="body"/>
          </p:nvPr>
        </p:nvSpPr>
        <p:spPr>
          <a:xfrm>
            <a:off x="311700" y="1152475"/>
            <a:ext cx="8520600" cy="12023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Node.js 서버에서 데이터를 Ajax 통신.</a:t>
            </a:r>
            <a:endParaRPr/>
          </a:p>
        </p:txBody>
      </p:sp>
      <p:pic>
        <p:nvPicPr>
          <p:cNvPr id="484" name="Google Shape;48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374" y="1691237"/>
            <a:ext cx="4151215" cy="261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9759" y="987227"/>
            <a:ext cx="3778358" cy="388417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9"/>
          <p:cNvSpPr/>
          <p:nvPr/>
        </p:nvSpPr>
        <p:spPr>
          <a:xfrm>
            <a:off x="0" y="4835723"/>
            <a:ext cx="279595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https://cafe.naver.com/comstudy21/13992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OpenAPI 개념 이해</a:t>
            </a:r>
            <a:endParaRPr/>
          </a:p>
        </p:txBody>
      </p:sp>
      <p:sp>
        <p:nvSpPr>
          <p:cNvPr id="89" name="Google Shape;89;p6"/>
          <p:cNvSpPr txBox="1"/>
          <p:nvPr>
            <p:ph idx="1" type="body"/>
          </p:nvPr>
        </p:nvSpPr>
        <p:spPr>
          <a:xfrm>
            <a:off x="311700" y="1152475"/>
            <a:ext cx="8520600" cy="1177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API (Application Programming interface)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특정 프로그램을 만들기 위해 제공되는 모듈(함수 or 클래스)</a:t>
            </a:r>
            <a:endParaRPr/>
          </a:p>
          <a:p>
            <a:pPr indent="-1968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183" y="2330401"/>
            <a:ext cx="6514163" cy="203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React.js 이벤트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Object.assign 과 Spread 연산자</a:t>
            </a:r>
            <a:endParaRPr/>
          </a:p>
        </p:txBody>
      </p:sp>
      <p:sp>
        <p:nvSpPr>
          <p:cNvPr id="497" name="Google Shape;497;p61"/>
          <p:cNvSpPr txBox="1"/>
          <p:nvPr>
            <p:ph idx="1" type="body"/>
          </p:nvPr>
        </p:nvSpPr>
        <p:spPr>
          <a:xfrm>
            <a:off x="311700" y="1152475"/>
            <a:ext cx="8520600" cy="501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Object.assign(target, ...sources)</a:t>
            </a:r>
            <a:endParaRPr/>
          </a:p>
        </p:txBody>
      </p:sp>
      <p:sp>
        <p:nvSpPr>
          <p:cNvPr id="498" name="Google Shape;498;p61"/>
          <p:cNvSpPr/>
          <p:nvPr/>
        </p:nvSpPr>
        <p:spPr>
          <a:xfrm>
            <a:off x="275839" y="4847259"/>
            <a:ext cx="23807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https://bbaktaeho-95.tistory.com/96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390" y="2245581"/>
            <a:ext cx="43338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6240" y="2817081"/>
            <a:ext cx="16097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Object.assign 과 Spread 연산자</a:t>
            </a:r>
            <a:endParaRPr/>
          </a:p>
        </p:txBody>
      </p:sp>
      <p:sp>
        <p:nvSpPr>
          <p:cNvPr id="506" name="Google Shape;506;p62"/>
          <p:cNvSpPr txBox="1"/>
          <p:nvPr>
            <p:ph idx="1" type="body"/>
          </p:nvPr>
        </p:nvSpPr>
        <p:spPr>
          <a:xfrm>
            <a:off x="311700" y="1152475"/>
            <a:ext cx="8520600" cy="501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같은 속성 이름이 있다면 덮어쓰기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새로운 속성은 추가.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기존에 있던것은 그대로...</a:t>
            </a:r>
            <a:endParaRPr sz="1400"/>
          </a:p>
        </p:txBody>
      </p:sp>
      <p:sp>
        <p:nvSpPr>
          <p:cNvPr id="507" name="Google Shape;507;p62"/>
          <p:cNvSpPr/>
          <p:nvPr/>
        </p:nvSpPr>
        <p:spPr>
          <a:xfrm>
            <a:off x="275839" y="4847259"/>
            <a:ext cx="23807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https://bbaktaeho-95.tistory.com/96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254" y="2313830"/>
            <a:ext cx="2670494" cy="213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503" y="3222121"/>
            <a:ext cx="28384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컴포넌트 이벤트 만들기</a:t>
            </a:r>
            <a:endParaRPr/>
          </a:p>
        </p:txBody>
      </p:sp>
      <p:sp>
        <p:nvSpPr>
          <p:cNvPr id="515" name="Google Shape;515;p63"/>
          <p:cNvSpPr txBox="1"/>
          <p:nvPr>
            <p:ph idx="1" type="body"/>
          </p:nvPr>
        </p:nvSpPr>
        <p:spPr>
          <a:xfrm>
            <a:off x="311700" y="1152475"/>
            <a:ext cx="8520600" cy="7410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60032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React의 데이터 흐름은 단방향이다.</a:t>
            </a:r>
            <a:endParaRPr/>
          </a:p>
          <a:p>
            <a:pPr indent="-260032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Char char="●"/>
            </a:pPr>
            <a:r>
              <a:rPr lang="en-US"/>
              <a:t>Redux를 사용하는 목적은 프로그램 소스코드의 복잡도를 줄이기 위함.</a:t>
            </a:r>
            <a:endParaRPr/>
          </a:p>
        </p:txBody>
      </p:sp>
      <p:pic>
        <p:nvPicPr>
          <p:cNvPr id="516" name="Google Shape;5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300" y="2028286"/>
            <a:ext cx="4217271" cy="294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베이스캠프</a:t>
            </a:r>
            <a:endParaRPr/>
          </a:p>
        </p:txBody>
      </p:sp>
      <p:sp>
        <p:nvSpPr>
          <p:cNvPr id="522" name="Google Shape;522;p64"/>
          <p:cNvSpPr txBox="1"/>
          <p:nvPr>
            <p:ph idx="1" type="body"/>
          </p:nvPr>
        </p:nvSpPr>
        <p:spPr>
          <a:xfrm>
            <a:off x="311700" y="1152475"/>
            <a:ext cx="5759586" cy="2052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컴포넌트의 상태가 변하면 변경된 상태를 참조하는 컴포넌트가 다시 그려짐.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props는 읽기 전용.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state는 setState를 이용하여 수정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상위 컴포넌트가 하위 컴포넌트 수정시 props 수정.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하위 컴포넌트가 상위 컴포넌트 수정시 event 이용.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리덕스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컴포넌트 상태를 하나의 저장소인 Store를 이용.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좀 더 체계적으로 상태 관리.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Store의 특정 상태가 변경되면, 관련된 컴포넌트에 적용 될 수 있게 처리.</a:t>
            </a:r>
            <a:endParaRPr/>
          </a:p>
        </p:txBody>
      </p:sp>
      <p:sp>
        <p:nvSpPr>
          <p:cNvPr id="523" name="Google Shape;523;p64"/>
          <p:cNvSpPr/>
          <p:nvPr/>
        </p:nvSpPr>
        <p:spPr>
          <a:xfrm>
            <a:off x="311702" y="4723440"/>
            <a:ext cx="1888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https://jkoogi.tistory.com/37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2832" y="1609963"/>
            <a:ext cx="31813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6125" y="3339275"/>
            <a:ext cx="2936175" cy="11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4"/>
          <p:cNvSpPr/>
          <p:nvPr/>
        </p:nvSpPr>
        <p:spPr>
          <a:xfrm>
            <a:off x="4053000" y="4731100"/>
            <a:ext cx="477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React Basic - hochan222/Everything-in-JavaScript Wiki (github-wiki-see.page)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Redux</a:t>
            </a:r>
            <a:endParaRPr/>
          </a:p>
        </p:txBody>
      </p:sp>
      <p:sp>
        <p:nvSpPr>
          <p:cNvPr id="532" name="Google Shape;532;p65"/>
          <p:cNvSpPr txBox="1"/>
          <p:nvPr>
            <p:ph idx="1" type="body"/>
          </p:nvPr>
        </p:nvSpPr>
        <p:spPr>
          <a:xfrm>
            <a:off x="311700" y="1152475"/>
            <a:ext cx="8520600" cy="107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state 종속성 탈피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props -&gt; props -&gt; props 지옥 탈출</a:t>
            </a:r>
            <a:endParaRPr/>
          </a:p>
        </p:txBody>
      </p:sp>
      <p:sp>
        <p:nvSpPr>
          <p:cNvPr id="533" name="Google Shape;533;p65"/>
          <p:cNvSpPr/>
          <p:nvPr/>
        </p:nvSpPr>
        <p:spPr>
          <a:xfrm>
            <a:off x="0" y="4843418"/>
            <a:ext cx="611757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https://kyounghwan01.github.io/blog/React/redux/redux-basic/#컴포넌트에서-redux-사용하기</a:t>
            </a:r>
            <a:endParaRPr/>
          </a:p>
        </p:txBody>
      </p:sp>
      <p:pic>
        <p:nvPicPr>
          <p:cNvPr id="534" name="Google Shape;53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019" y="2360308"/>
            <a:ext cx="3472600" cy="194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9598" y="1618407"/>
            <a:ext cx="4060319" cy="280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Redux</a:t>
            </a:r>
            <a:endParaRPr/>
          </a:p>
        </p:txBody>
      </p:sp>
      <p:pic>
        <p:nvPicPr>
          <p:cNvPr id="541" name="Google Shape;54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14" y="3062235"/>
            <a:ext cx="7941509" cy="163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8254" y="570930"/>
            <a:ext cx="2373050" cy="226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714" y="1435698"/>
            <a:ext cx="4110825" cy="87595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6"/>
          <p:cNvSpPr/>
          <p:nvPr/>
        </p:nvSpPr>
        <p:spPr>
          <a:xfrm>
            <a:off x="297854" y="4840304"/>
            <a:ext cx="402765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[REDUX] Redux 개념, 구조, 실습 (tistory.com)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Redux</a:t>
            </a:r>
            <a:endParaRPr/>
          </a:p>
        </p:txBody>
      </p:sp>
      <p:pic>
        <p:nvPicPr>
          <p:cNvPr id="550" name="Google Shape;55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131" y="2077112"/>
            <a:ext cx="7617350" cy="12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Redux는 4가지 행동으로 분리된다.</a:t>
            </a:r>
            <a:endParaRPr/>
          </a:p>
        </p:txBody>
      </p:sp>
      <p:pic>
        <p:nvPicPr>
          <p:cNvPr id="556" name="Google Shape;5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8489" y="1914026"/>
            <a:ext cx="4253949" cy="223655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8"/>
          <p:cNvSpPr txBox="1"/>
          <p:nvPr>
            <p:ph idx="1" type="body"/>
          </p:nvPr>
        </p:nvSpPr>
        <p:spPr>
          <a:xfrm>
            <a:off x="311700" y="1152475"/>
            <a:ext cx="4634011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Action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어떤 작업을 할 건지 구분 해준다.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Object 형태로 flag를 던짐.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데이터도 던짐.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Reducer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Action에게 받은 object로, 모든 컴포넌트들이 공유 할 수 있는 state의 값을 변경한다.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setState 하는 역할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Store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상태를 계속 확인 하고 변경된 사항을 View에게 알려 줌.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변경이 일어나면 Component는 자동 갱신 됨으로 Reducer를 Store에 적용 시켜주기만 하면 됨.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View</a:t>
            </a:r>
            <a:endParaRPr sz="1400"/>
          </a:p>
        </p:txBody>
      </p:sp>
      <p:sp>
        <p:nvSpPr>
          <p:cNvPr id="558" name="Google Shape;558;p68"/>
          <p:cNvSpPr/>
          <p:nvPr/>
        </p:nvSpPr>
        <p:spPr>
          <a:xfrm>
            <a:off x="15902" y="4862497"/>
            <a:ext cx="217078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https://hwan1001.tistory.com/38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Redux</a:t>
            </a:r>
            <a:endParaRPr/>
          </a:p>
        </p:txBody>
      </p:sp>
      <p:sp>
        <p:nvSpPr>
          <p:cNvPr id="564" name="Google Shape;564;p69"/>
          <p:cNvSpPr txBox="1"/>
          <p:nvPr>
            <p:ph idx="1" type="body"/>
          </p:nvPr>
        </p:nvSpPr>
        <p:spPr>
          <a:xfrm>
            <a:off x="311700" y="1152475"/>
            <a:ext cx="8520600" cy="8624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https://drive.google.com/file/d/10e7lunHgpru8gF6ycNv_Uy4BqVZcXCKv/view?usp=sharing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565" name="Google Shape;56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810" y="1763887"/>
            <a:ext cx="4790380" cy="262345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9"/>
          <p:cNvSpPr/>
          <p:nvPr/>
        </p:nvSpPr>
        <p:spPr>
          <a:xfrm>
            <a:off x="299893" y="4639704"/>
            <a:ext cx="285526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https://youtu.be/QZcYz2NrDIs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https://www.opentutorials.org/module/4518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공공데이터 Open API</a:t>
            </a:r>
            <a:endParaRPr/>
          </a:p>
        </p:txBody>
      </p:sp>
      <p:pic>
        <p:nvPicPr>
          <p:cNvPr id="96" name="Google Shape;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50" y="1304382"/>
            <a:ext cx="6772275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7"/>
          <p:cNvSpPr/>
          <p:nvPr/>
        </p:nvSpPr>
        <p:spPr>
          <a:xfrm>
            <a:off x="178075" y="4804604"/>
            <a:ext cx="204414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https://youtu.be/pe5-RQb-OPI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Redux Getting Started</a:t>
            </a:r>
            <a:endParaRPr/>
          </a:p>
        </p:txBody>
      </p:sp>
      <p:sp>
        <p:nvSpPr>
          <p:cNvPr id="572" name="Google Shape;572;p70"/>
          <p:cNvSpPr/>
          <p:nvPr/>
        </p:nvSpPr>
        <p:spPr>
          <a:xfrm>
            <a:off x="126778" y="4658378"/>
            <a:ext cx="340509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https://react-redux.js.org/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https://react-redux.js.org/introduction/getting-started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475" y="1244317"/>
            <a:ext cx="6184541" cy="317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redux, react-redux 설치</a:t>
            </a:r>
            <a:endParaRPr/>
          </a:p>
        </p:txBody>
      </p:sp>
      <p:sp>
        <p:nvSpPr>
          <p:cNvPr id="579" name="Google Shape;579;p71"/>
          <p:cNvSpPr txBox="1"/>
          <p:nvPr>
            <p:ph idx="1" type="body"/>
          </p:nvPr>
        </p:nvSpPr>
        <p:spPr>
          <a:xfrm>
            <a:off x="311700" y="1152475"/>
            <a:ext cx="85206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npm install redux --save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npm install react-redux --save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npm install @reduxjs/toolkit react-redux</a:t>
            </a:r>
            <a:endParaRPr/>
          </a:p>
        </p:txBody>
      </p:sp>
      <p:sp>
        <p:nvSpPr>
          <p:cNvPr id="580" name="Google Shape;580;p71"/>
          <p:cNvSpPr txBox="1"/>
          <p:nvPr/>
        </p:nvSpPr>
        <p:spPr>
          <a:xfrm>
            <a:off x="773775" y="3279850"/>
            <a:ext cx="538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legacy_createStore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createStore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n-US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AA198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"redux"</a:t>
            </a:r>
            <a:r>
              <a:rPr lang="en-US" sz="1050">
                <a:solidFill>
                  <a:srgbClr val="657B83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657B83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1" name="Google Shape;581;p71"/>
          <p:cNvSpPr txBox="1"/>
          <p:nvPr/>
        </p:nvSpPr>
        <p:spPr>
          <a:xfrm>
            <a:off x="311700" y="2910550"/>
            <a:ext cx="72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createStore는 디프리케이드 됨. 다음과 같이 import를 수정 하면 그대로 사용 가능.</a:t>
            </a:r>
            <a:endParaRPr sz="1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2"/>
          <p:cNvSpPr txBox="1"/>
          <p:nvPr>
            <p:ph type="title"/>
          </p:nvPr>
        </p:nvSpPr>
        <p:spPr>
          <a:xfrm>
            <a:off x="452403" y="296352"/>
            <a:ext cx="3107775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/>
              <a:t>index.js</a:t>
            </a:r>
            <a:endParaRPr sz="1400"/>
          </a:p>
        </p:txBody>
      </p:sp>
      <p:sp>
        <p:nvSpPr>
          <p:cNvPr id="587" name="Google Shape;587;p72"/>
          <p:cNvSpPr txBox="1"/>
          <p:nvPr>
            <p:ph idx="1" type="body"/>
          </p:nvPr>
        </p:nvSpPr>
        <p:spPr>
          <a:xfrm>
            <a:off x="330750" y="797399"/>
            <a:ext cx="3108231" cy="3857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import React from "react";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import ReactDOM from "react-dom/client";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import { Provider } from "react-redux";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import { createStore } from "redux";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700"/>
              <a:t>//import store from "./store";</a:t>
            </a:r>
            <a:endParaRPr sz="7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700"/>
            </a:br>
            <a:r>
              <a:rPr lang="en-US" sz="700"/>
              <a:t>import App from "./App";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700"/>
            </a:br>
            <a:r>
              <a:rPr b="1" lang="en-US" sz="700"/>
              <a:t>const</a:t>
            </a:r>
            <a:r>
              <a:rPr lang="en-US" sz="700"/>
              <a:t> currentState = { 체중: 100, 키: 180 };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700"/>
              <a:t>function</a:t>
            </a:r>
            <a:r>
              <a:rPr lang="en-US" sz="700"/>
              <a:t> reducer(state = currentState, action) 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if (currentState == undefined) 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  return { 체중: 100, 키: 180 };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}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if (action.type === "체중증가") 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  state.체중++;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} else if (action.type === "체중감소") 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  state.체중--;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}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</a:t>
            </a:r>
            <a:r>
              <a:rPr b="1" lang="en-US" sz="700"/>
              <a:t>const</a:t>
            </a:r>
            <a:r>
              <a:rPr lang="en-US" sz="700"/>
              <a:t> newState = { ...state };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return newState;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}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700"/>
            </a:br>
            <a:r>
              <a:rPr b="1" lang="en-US" sz="700"/>
              <a:t>let</a:t>
            </a:r>
            <a:r>
              <a:rPr lang="en-US" sz="700"/>
              <a:t> store = createStore(reducer);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700"/>
            </a:br>
            <a:r>
              <a:rPr b="1" lang="en-US" sz="700"/>
              <a:t>const</a:t>
            </a:r>
            <a:r>
              <a:rPr lang="en-US" sz="700"/>
              <a:t> root = ReactDOM.createRoot(document.getElementById("root"));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root.render(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&lt;Provider store={store}&gt;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  &lt;App /&gt;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  &lt;/Provider&gt;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);</a:t>
            </a:r>
            <a:endParaRPr sz="700"/>
          </a:p>
        </p:txBody>
      </p:sp>
      <p:sp>
        <p:nvSpPr>
          <p:cNvPr id="588" name="Google Shape;588;p72"/>
          <p:cNvSpPr txBox="1"/>
          <p:nvPr/>
        </p:nvSpPr>
        <p:spPr>
          <a:xfrm>
            <a:off x="4026903" y="869052"/>
            <a:ext cx="3107775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App.js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2"/>
          <p:cNvSpPr txBox="1"/>
          <p:nvPr/>
        </p:nvSpPr>
        <p:spPr>
          <a:xfrm>
            <a:off x="5722356" y="96777"/>
            <a:ext cx="3108231" cy="2117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import { useSelector } from "react-redux";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import WeightController from "./WeightController";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b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App() {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1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몸무게 = useSelector((state) </a:t>
            </a:r>
            <a:r>
              <a:rPr b="1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=&gt;</a:t>
            </a: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state.체중);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return (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&lt;div className="App"&gt;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  &lt;p&gt;몸무게 : {몸무게}&lt;/p&gt;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  &lt;WeightController /&gt;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&lt;/div&gt;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);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b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export default App;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b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2"/>
          <p:cNvSpPr txBox="1"/>
          <p:nvPr/>
        </p:nvSpPr>
        <p:spPr>
          <a:xfrm>
            <a:off x="4026904" y="3522226"/>
            <a:ext cx="3107775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WeightController.js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2"/>
          <p:cNvSpPr txBox="1"/>
          <p:nvPr/>
        </p:nvSpPr>
        <p:spPr>
          <a:xfrm>
            <a:off x="5722354" y="2540327"/>
            <a:ext cx="3108231" cy="25364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import { useDispatch, useSelector } from "react-redux";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b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WeightController() {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1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dispatch = useDispatch();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return (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&lt;div&gt;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  &lt;button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    onClick={</a:t>
            </a:r>
            <a:r>
              <a:rPr b="1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() {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      dispatch({ type: "체중증가" });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    }}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  &gt;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    몸무게 증가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  &lt;/button&gt;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  &lt;/div&gt;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 );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export default WeightController;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b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Google Shape;592;p72"/>
          <p:cNvCxnSpPr/>
          <p:nvPr/>
        </p:nvCxnSpPr>
        <p:spPr>
          <a:xfrm>
            <a:off x="3695700" y="200025"/>
            <a:ext cx="19050" cy="472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3" name="Google Shape;593;p72"/>
          <p:cNvCxnSpPr/>
          <p:nvPr/>
        </p:nvCxnSpPr>
        <p:spPr>
          <a:xfrm>
            <a:off x="4026906" y="2419350"/>
            <a:ext cx="454559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event 실습</a:t>
            </a:r>
            <a:endParaRPr/>
          </a:p>
        </p:txBody>
      </p:sp>
      <p:sp>
        <p:nvSpPr>
          <p:cNvPr id="604" name="Google Shape;604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Todo list 구현</a:t>
            </a:r>
            <a:endParaRPr/>
          </a:p>
        </p:txBody>
      </p:sp>
      <p:sp>
        <p:nvSpPr>
          <p:cNvPr id="605" name="Google Shape;605;p74"/>
          <p:cNvSpPr/>
          <p:nvPr/>
        </p:nvSpPr>
        <p:spPr>
          <a:xfrm>
            <a:off x="0" y="4835723"/>
            <a:ext cx="274947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https://github.com/jumaed/react-todo-app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831" y="1688758"/>
            <a:ext cx="4999087" cy="291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 Router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Router 개요</a:t>
            </a:r>
            <a:endParaRPr/>
          </a:p>
        </p:txBody>
      </p:sp>
      <p:sp>
        <p:nvSpPr>
          <p:cNvPr id="617" name="Google Shape;617;p76"/>
          <p:cNvSpPr txBox="1"/>
          <p:nvPr>
            <p:ph idx="1" type="body"/>
          </p:nvPr>
        </p:nvSpPr>
        <p:spPr>
          <a:xfrm>
            <a:off x="311700" y="1152475"/>
            <a:ext cx="8520600" cy="10242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SPA는 단일 페이지 - URL 요청하면 같은 페이지 반환.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하나의 페이지에서 탭이나 레이어드 형태로 화면이 변환.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북마크 불가능. history기능 구현이 까다로움.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URL과 페이지를 유기적으로 구성하고, 브라우저의 history와 동기화 해야 함.</a:t>
            </a:r>
            <a:endParaRPr sz="1200"/>
          </a:p>
        </p:txBody>
      </p:sp>
      <p:pic>
        <p:nvPicPr>
          <p:cNvPr id="618" name="Google Shape;61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2549" y="2353409"/>
            <a:ext cx="5114167" cy="250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React-router 주요 컴포넌트</a:t>
            </a:r>
            <a:endParaRPr/>
          </a:p>
        </p:txBody>
      </p:sp>
      <p:sp>
        <p:nvSpPr>
          <p:cNvPr id="624" name="Google Shape;624;p77"/>
          <p:cNvSpPr txBox="1"/>
          <p:nvPr>
            <p:ph idx="1" type="body"/>
          </p:nvPr>
        </p:nvSpPr>
        <p:spPr>
          <a:xfrm>
            <a:off x="311700" y="1152475"/>
            <a:ext cx="322451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묘듈 설치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npm install --save react-router-dom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중요 Router 관련 콤포넌트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&lt;BrowserRouter&gt;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&lt;Routes&gt;, &lt;Route&gt;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&lt;Link&gt;</a:t>
            </a:r>
            <a:endParaRPr sz="1000"/>
          </a:p>
        </p:txBody>
      </p:sp>
      <p:sp>
        <p:nvSpPr>
          <p:cNvPr id="625" name="Google Shape;625;p77"/>
          <p:cNvSpPr/>
          <p:nvPr/>
        </p:nvSpPr>
        <p:spPr>
          <a:xfrm>
            <a:off x="253029" y="4854897"/>
            <a:ext cx="230383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https://goddaehee.tistory.com/305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8452" y="1273613"/>
            <a:ext cx="4618581" cy="358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238" y="2990592"/>
            <a:ext cx="31051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React-router 주요 컴포넌트</a:t>
            </a:r>
            <a:endParaRPr/>
          </a:p>
        </p:txBody>
      </p:sp>
      <p:sp>
        <p:nvSpPr>
          <p:cNvPr id="633" name="Google Shape;633;p78"/>
          <p:cNvSpPr txBox="1"/>
          <p:nvPr>
            <p:ph idx="1" type="body"/>
          </p:nvPr>
        </p:nvSpPr>
        <p:spPr>
          <a:xfrm>
            <a:off x="311700" y="1152475"/>
            <a:ext cx="4694641" cy="813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Main 페이지에서 Product 페이지 링크</a:t>
            </a:r>
            <a:endParaRPr sz="1600"/>
          </a:p>
        </p:txBody>
      </p:sp>
      <p:sp>
        <p:nvSpPr>
          <p:cNvPr id="634" name="Google Shape;634;p78"/>
          <p:cNvSpPr/>
          <p:nvPr/>
        </p:nvSpPr>
        <p:spPr>
          <a:xfrm>
            <a:off x="253029" y="4854897"/>
            <a:ext cx="230383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https://goddaehee.tistory.com/305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5" name="Google Shape;635;p78"/>
          <p:cNvGrpSpPr/>
          <p:nvPr/>
        </p:nvGrpSpPr>
        <p:grpSpPr>
          <a:xfrm>
            <a:off x="1176136" y="1785427"/>
            <a:ext cx="2465712" cy="2879102"/>
            <a:chOff x="1327019" y="1785427"/>
            <a:chExt cx="2465712" cy="2879102"/>
          </a:xfrm>
        </p:grpSpPr>
        <p:pic>
          <p:nvPicPr>
            <p:cNvPr id="636" name="Google Shape;636;p78"/>
            <p:cNvPicPr preferRelativeResize="0"/>
            <p:nvPr/>
          </p:nvPicPr>
          <p:blipFill rotWithShape="1">
            <a:blip r:embed="rId3">
              <a:alphaModFix/>
            </a:blip>
            <a:srcRect b="29453" l="0" r="15157" t="0"/>
            <a:stretch/>
          </p:blipFill>
          <p:spPr>
            <a:xfrm>
              <a:off x="1327019" y="3545254"/>
              <a:ext cx="2465712" cy="1119275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pic>
          <p:nvPicPr>
            <p:cNvPr id="637" name="Google Shape;637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81851" y="1785427"/>
              <a:ext cx="2402240" cy="1289546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sp>
          <p:nvSpPr>
            <p:cNvPr id="638" name="Google Shape;638;p78"/>
            <p:cNvSpPr/>
            <p:nvPr/>
          </p:nvSpPr>
          <p:spPr>
            <a:xfrm>
              <a:off x="2408992" y="3204446"/>
              <a:ext cx="347958" cy="25894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78"/>
          <p:cNvGrpSpPr/>
          <p:nvPr/>
        </p:nvGrpSpPr>
        <p:grpSpPr>
          <a:xfrm>
            <a:off x="4828316" y="980914"/>
            <a:ext cx="3417469" cy="3811915"/>
            <a:chOff x="4828316" y="980914"/>
            <a:chExt cx="3417469" cy="3811915"/>
          </a:xfrm>
        </p:grpSpPr>
        <p:pic>
          <p:nvPicPr>
            <p:cNvPr id="640" name="Google Shape;640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28316" y="980914"/>
              <a:ext cx="3417469" cy="179234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1" name="Google Shape;641;p78"/>
            <p:cNvGrpSpPr/>
            <p:nvPr/>
          </p:nvGrpSpPr>
          <p:grpSpPr>
            <a:xfrm>
              <a:off x="4828316" y="3074973"/>
              <a:ext cx="3417469" cy="1717856"/>
              <a:chOff x="4828316" y="3074973"/>
              <a:chExt cx="3417469" cy="1717856"/>
            </a:xfrm>
          </p:grpSpPr>
          <p:pic>
            <p:nvPicPr>
              <p:cNvPr id="642" name="Google Shape;642;p7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828316" y="3074973"/>
                <a:ext cx="2914774" cy="17178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3" name="Google Shape;643;p7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734997" y="3074973"/>
                <a:ext cx="510788" cy="17178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reactrouter.com</a:t>
            </a:r>
            <a:endParaRPr/>
          </a:p>
        </p:txBody>
      </p:sp>
      <p:sp>
        <p:nvSpPr>
          <p:cNvPr id="649" name="Google Shape;649;p79"/>
          <p:cNvSpPr txBox="1"/>
          <p:nvPr>
            <p:ph idx="1" type="body"/>
          </p:nvPr>
        </p:nvSpPr>
        <p:spPr>
          <a:xfrm>
            <a:off x="311700" y="1152475"/>
            <a:ext cx="8520600" cy="522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https://v5.reactrouter.com/web/guides/quick-start</a:t>
            </a:r>
            <a:endParaRPr/>
          </a:p>
        </p:txBody>
      </p:sp>
      <p:pic>
        <p:nvPicPr>
          <p:cNvPr id="650" name="Google Shape;65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585" y="1781654"/>
            <a:ext cx="4386976" cy="239067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651" name="Google Shape;651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0638" y="2976993"/>
            <a:ext cx="4747826" cy="175993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OpenAPI 개념 이해</a:t>
            </a:r>
            <a:endParaRPr/>
          </a:p>
        </p:txBody>
      </p:sp>
      <p:sp>
        <p:nvSpPr>
          <p:cNvPr id="103" name="Google Shape;103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 API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누구나 사용할 수 있도록 공개된 API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주로 Rest API 기술을 많이 사용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RestAPI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Representational State Transfer API의 약자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 프로토콜을 통해서 정보를 제공하는 함수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실질적인 API 사용은 정해진 구조의 URL 문자열 사용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일반적으로 XML, JSON의 형태로 응답 출력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f2379c7ecd_0_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202124"/>
                </a:solidFill>
                <a:highlight>
                  <a:srgbClr val="F8F9FA"/>
                </a:highlight>
              </a:rPr>
              <a:t>Using React in Firebase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Ajax - Firebase 환경 설정</a:t>
            </a:r>
            <a:endParaRPr/>
          </a:p>
        </p:txBody>
      </p:sp>
      <p:sp>
        <p:nvSpPr>
          <p:cNvPr id="662" name="Google Shape;662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Node.js 설치 확인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node -v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npm -v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React 프로젝트 생성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npx create-react-app 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불필요한 파일 프로젝트에서 삭제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파이어베이스 설정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시작하기 &gt; 프로젝트 만들기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웹 앱에 파이어베이스 추가 &gt; firebaseConfig 값 사용.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firebase 모듈 설치 (8버전) - 9버전 이상은 ES6문법 사용.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npm install firebase@8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63" name="Google Shape;66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4106" y="1258783"/>
            <a:ext cx="4926137" cy="121128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2"/>
          <p:cNvSpPr/>
          <p:nvPr/>
        </p:nvSpPr>
        <p:spPr>
          <a:xfrm>
            <a:off x="89065" y="4773677"/>
            <a:ext cx="700050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https://firebase.google.com/docs/web/setup?authuser=0&amp;hl=ko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firebase.js 생성 (firebaseConfig)</a:t>
            </a:r>
            <a:endParaRPr/>
          </a:p>
        </p:txBody>
      </p:sp>
      <p:sp>
        <p:nvSpPr>
          <p:cNvPr id="670" name="Google Shape;670;p83"/>
          <p:cNvSpPr txBox="1"/>
          <p:nvPr>
            <p:ph idx="1" type="body"/>
          </p:nvPr>
        </p:nvSpPr>
        <p:spPr>
          <a:xfrm>
            <a:off x="311700" y="1152475"/>
            <a:ext cx="8520600" cy="3609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91A000"/>
                </a:solidFill>
              </a:rPr>
              <a:t>import</a:t>
            </a:r>
            <a:r>
              <a:rPr lang="en-US" sz="1600">
                <a:solidFill>
                  <a:schemeClr val="accent1"/>
                </a:solidFill>
              </a:rPr>
              <a:t> firebase </a:t>
            </a:r>
            <a:r>
              <a:rPr lang="en-US" sz="1600">
                <a:solidFill>
                  <a:srgbClr val="91A000"/>
                </a:solidFill>
              </a:rPr>
              <a:t>from</a:t>
            </a:r>
            <a:r>
              <a:rPr lang="en-US" sz="1600">
                <a:solidFill>
                  <a:schemeClr val="accent1"/>
                </a:solidFill>
              </a:rPr>
              <a:t> "firebase/app";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1600">
                <a:solidFill>
                  <a:schemeClr val="accent1"/>
                </a:solidFill>
              </a:rPr>
            </a:br>
            <a:r>
              <a:rPr b="1" lang="en-US" sz="1600">
                <a:solidFill>
                  <a:schemeClr val="accent1"/>
                </a:solidFill>
              </a:rPr>
              <a:t>const</a:t>
            </a:r>
            <a:r>
              <a:rPr lang="en-US" sz="1600">
                <a:solidFill>
                  <a:schemeClr val="accent1"/>
                </a:solidFill>
              </a:rPr>
              <a:t> firebaseConfig = 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chemeClr val="accent1"/>
                </a:solidFill>
              </a:rPr>
              <a:t>  apiKey: </a:t>
            </a:r>
            <a:r>
              <a:rPr lang="en-US" sz="1600">
                <a:solidFill>
                  <a:srgbClr val="00B050"/>
                </a:solidFill>
              </a:rPr>
              <a:t>"###############################"</a:t>
            </a:r>
            <a:r>
              <a:rPr lang="en-US" sz="1600">
                <a:solidFill>
                  <a:schemeClr val="accent1"/>
                </a:solidFill>
              </a:rPr>
              <a:t>,</a:t>
            </a:r>
            <a:endParaRPr sz="1600">
              <a:solidFill>
                <a:schemeClr val="accent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chemeClr val="accent1"/>
                </a:solidFill>
              </a:rPr>
              <a:t>  authDomain: </a:t>
            </a:r>
            <a:r>
              <a:rPr lang="en-US" sz="1600">
                <a:solidFill>
                  <a:srgbClr val="00B050"/>
                </a:solidFill>
              </a:rPr>
              <a:t>"###########################"</a:t>
            </a:r>
            <a:r>
              <a:rPr lang="en-US" sz="1600">
                <a:solidFill>
                  <a:schemeClr val="accent1"/>
                </a:solidFill>
              </a:rPr>
              <a:t>,</a:t>
            </a:r>
            <a:endParaRPr sz="1600">
              <a:solidFill>
                <a:schemeClr val="accent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chemeClr val="accent1"/>
                </a:solidFill>
              </a:rPr>
              <a:t>  projectId: </a:t>
            </a:r>
            <a:r>
              <a:rPr lang="en-US" sz="1600">
                <a:solidFill>
                  <a:srgbClr val="00B050"/>
                </a:solidFill>
              </a:rPr>
              <a:t>"##############################"</a:t>
            </a:r>
            <a:r>
              <a:rPr lang="en-US" sz="1600">
                <a:solidFill>
                  <a:schemeClr val="accent1"/>
                </a:solidFill>
              </a:rPr>
              <a:t>,</a:t>
            </a:r>
            <a:endParaRPr sz="1600">
              <a:solidFill>
                <a:schemeClr val="accent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chemeClr val="accent1"/>
                </a:solidFill>
              </a:rPr>
              <a:t>  storageBucket: </a:t>
            </a:r>
            <a:r>
              <a:rPr lang="en-US" sz="1600">
                <a:solidFill>
                  <a:srgbClr val="00B050"/>
                </a:solidFill>
              </a:rPr>
              <a:t>"#########################"</a:t>
            </a:r>
            <a:r>
              <a:rPr lang="en-US" sz="1600">
                <a:solidFill>
                  <a:schemeClr val="accent1"/>
                </a:solidFill>
              </a:rPr>
              <a:t>,</a:t>
            </a:r>
            <a:endParaRPr sz="1600">
              <a:solidFill>
                <a:schemeClr val="accent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chemeClr val="accent1"/>
                </a:solidFill>
              </a:rPr>
              <a:t>  messagingSenderId: </a:t>
            </a:r>
            <a:r>
              <a:rPr lang="en-US" sz="1600">
                <a:solidFill>
                  <a:srgbClr val="00B050"/>
                </a:solidFill>
              </a:rPr>
              <a:t>"#####################"</a:t>
            </a:r>
            <a:r>
              <a:rPr lang="en-US" sz="1600">
                <a:solidFill>
                  <a:schemeClr val="accent1"/>
                </a:solidFill>
              </a:rPr>
              <a:t>,</a:t>
            </a:r>
            <a:endParaRPr sz="1600">
              <a:solidFill>
                <a:schemeClr val="accent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chemeClr val="accent1"/>
                </a:solidFill>
              </a:rPr>
              <a:t>  appId: </a:t>
            </a:r>
            <a:r>
              <a:rPr lang="en-US" sz="1600">
                <a:solidFill>
                  <a:srgbClr val="00B050"/>
                </a:solidFill>
              </a:rPr>
              <a:t>"#################################"</a:t>
            </a:r>
            <a:endParaRPr sz="1600">
              <a:solidFill>
                <a:srgbClr val="00B050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chemeClr val="accent1"/>
                </a:solidFill>
              </a:rPr>
              <a:t>};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1600">
                <a:solidFill>
                  <a:schemeClr val="accent1"/>
                </a:solidFill>
              </a:rPr>
            </a:br>
            <a:r>
              <a:rPr lang="en-US" sz="1600">
                <a:solidFill>
                  <a:srgbClr val="91A000"/>
                </a:solidFill>
              </a:rPr>
              <a:t>export default </a:t>
            </a:r>
            <a:r>
              <a:rPr lang="en-US" sz="1600">
                <a:solidFill>
                  <a:srgbClr val="C00000"/>
                </a:solidFill>
              </a:rPr>
              <a:t>firebase.</a:t>
            </a:r>
            <a:r>
              <a:rPr lang="en-US" sz="1600">
                <a:solidFill>
                  <a:schemeClr val="accent1"/>
                </a:solidFill>
              </a:rPr>
              <a:t>initializeApp(firebaseConfig);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671" name="Google Shape;67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1763" y="1520042"/>
            <a:ext cx="2020964" cy="212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테스트</a:t>
            </a:r>
            <a:endParaRPr/>
          </a:p>
        </p:txBody>
      </p:sp>
      <p:sp>
        <p:nvSpPr>
          <p:cNvPr id="677" name="Google Shape;677;p84"/>
          <p:cNvSpPr txBox="1"/>
          <p:nvPr>
            <p:ph idx="1" type="body"/>
          </p:nvPr>
        </p:nvSpPr>
        <p:spPr>
          <a:xfrm>
            <a:off x="311701" y="1354350"/>
            <a:ext cx="5103448" cy="300388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import React from 'react';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import ReactDOM from 'react-dom/client';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import App from './App';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1200"/>
            </a:br>
            <a:r>
              <a:rPr lang="en-US" sz="1200">
                <a:solidFill>
                  <a:srgbClr val="FF0000"/>
                </a:solidFill>
              </a:rPr>
              <a:t>import firebase from "./firebase"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FF0000"/>
                </a:solidFill>
              </a:rPr>
              <a:t>console.log(firebase);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1200"/>
            </a:br>
            <a:r>
              <a:rPr b="1" lang="en-US" sz="1200"/>
              <a:t>const</a:t>
            </a:r>
            <a:r>
              <a:rPr lang="en-US" sz="1200"/>
              <a:t> root = ReactDOM.createRoot(document.getElementById('root'));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root.render(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&lt;&gt;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  &lt;App /&gt;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&lt;/&gt;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);</a:t>
            </a:r>
            <a:endParaRPr/>
          </a:p>
        </p:txBody>
      </p:sp>
      <p:sp>
        <p:nvSpPr>
          <p:cNvPr id="678" name="Google Shape;678;p84"/>
          <p:cNvSpPr txBox="1"/>
          <p:nvPr/>
        </p:nvSpPr>
        <p:spPr>
          <a:xfrm>
            <a:off x="5602851" y="2174650"/>
            <a:ext cx="10839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npm 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851" y="2755069"/>
            <a:ext cx="3131141" cy="154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React.js로 CRUD 구현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웹사이트 Create 기능 구현</a:t>
            </a:r>
            <a:endParaRPr/>
          </a:p>
        </p:txBody>
      </p:sp>
      <p:pic>
        <p:nvPicPr>
          <p:cNvPr id="690" name="Google Shape;69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980" y="1701143"/>
            <a:ext cx="7442641" cy="266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웹사이트 Update 기능 구현</a:t>
            </a:r>
            <a:endParaRPr/>
          </a:p>
        </p:txBody>
      </p:sp>
      <p:pic>
        <p:nvPicPr>
          <p:cNvPr id="696" name="Google Shape;69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633" y="1767516"/>
            <a:ext cx="7333900" cy="260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웹사이트 Delete 기능 구현</a:t>
            </a:r>
            <a:endParaRPr/>
          </a:p>
        </p:txBody>
      </p:sp>
      <p:pic>
        <p:nvPicPr>
          <p:cNvPr id="702" name="Google Shape;70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793" y="2296735"/>
            <a:ext cx="7019517" cy="1308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5f9bec8cc9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Weekly project : Web site cloning 2</a:t>
            </a:r>
            <a:endParaRPr/>
          </a:p>
        </p:txBody>
      </p:sp>
      <p:sp>
        <p:nvSpPr>
          <p:cNvPr id="713" name="Google Shape;713;g25f9bec8cc9_0_0"/>
          <p:cNvSpPr txBox="1"/>
          <p:nvPr>
            <p:ph idx="1" type="body"/>
          </p:nvPr>
        </p:nvSpPr>
        <p:spPr>
          <a:xfrm>
            <a:off x="311700" y="1152475"/>
            <a:ext cx="8639400" cy="3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지금까</a:t>
            </a:r>
            <a:r>
              <a:rPr lang="en-US"/>
              <a:t>지 배운 내용을 활용 해서 원하는 사이트를 크론 코딩 합니다.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사이트를 </a:t>
            </a:r>
            <a:r>
              <a:rPr b="1" lang="en-US" u="sng"/>
              <a:t>똑같게 만들지 말고 자기 방식대로</a:t>
            </a:r>
            <a:r>
              <a:rPr lang="en-US"/>
              <a:t> 만들어 봅니다.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기능 구현도 합니다.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CRUD 기능이 모두 작동 하도록 합니다.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완성된 소스코드와 결과 화면 캡처를 학습 카페 과제함에 제출하세요.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가능한 자기 힘으로 하고 </a:t>
            </a:r>
            <a:r>
              <a:rPr b="1" lang="en-US" u="sng"/>
              <a:t>막히는 것은 주변 동료 or 조교 선생님에게</a:t>
            </a:r>
            <a:r>
              <a:rPr lang="en-US"/>
              <a:t> 물어 봅니다.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프로젝트에 대해 궁금한 점은 전문강사님에게 질문 합니다.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행복하고 즐거운 코딩 시간!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참고1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https://www.notion.so/6edb3d3a694343e7865f866fd45036ee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14340"/>
              <a:buChar char="-"/>
            </a:pPr>
            <a:r>
              <a:rPr lang="en-US"/>
              <a:t>참고2 : </a:t>
            </a:r>
            <a:r>
              <a:rPr lang="en-US" sz="1574" u="sng">
                <a:solidFill>
                  <a:schemeClr val="hlink"/>
                </a:solidFill>
                <a:hlinkClick r:id="rId4"/>
              </a:rPr>
              <a:t>https://www.notion.so/Firestore-React-Bootstrap-23b983b73cf749cd92a474993a9b3749</a:t>
            </a:r>
            <a:endParaRPr sz="1574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참고3 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https://www.notion.so/Redux-toolkit-1f620375d2844b5791e5950a6426b635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참고4 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https://www.notion.so/Ract-js-Carousel-7f8632b32491402592effbcee8a5ce56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 API를 활용한 공공 DB 수집</a:t>
            </a:r>
            <a:endParaRPr/>
          </a:p>
        </p:txBody>
      </p:sp>
      <p:sp>
        <p:nvSpPr>
          <p:cNvPr id="109" name="Google Shape;109;p9"/>
          <p:cNvSpPr txBox="1"/>
          <p:nvPr>
            <p:ph idx="1" type="body"/>
          </p:nvPr>
        </p:nvSpPr>
        <p:spPr>
          <a:xfrm>
            <a:off x="311700" y="1152475"/>
            <a:ext cx="8520600" cy="13658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서울시 버스 정보와 버스 위치 정보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3"/>
              </a:rPr>
              <a:t>공공데이터포털 (data.go.kr)</a:t>
            </a:r>
            <a:r>
              <a:rPr lang="en-US"/>
              <a:t> - https://www.data.go.kr</a:t>
            </a:r>
            <a:endParaRPr/>
          </a:p>
          <a:p>
            <a:pPr indent="-342900" lvl="2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공공데이터 포털 사이트에 로그인</a:t>
            </a:r>
            <a:endParaRPr/>
          </a:p>
          <a:p>
            <a:pPr indent="-342900" lvl="2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Open API 활용 가이드 제공 (문서 참조 구현)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0" name="Google Shape;11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6688" y="2507013"/>
            <a:ext cx="4098116" cy="60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9650" y="1671404"/>
            <a:ext cx="3199475" cy="269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6688" y="3307724"/>
            <a:ext cx="3199475" cy="129615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"/>
          <p:cNvSpPr txBox="1"/>
          <p:nvPr/>
        </p:nvSpPr>
        <p:spPr>
          <a:xfrm>
            <a:off x="6424294" y="4480771"/>
            <a:ext cx="18501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네이버 or 카카오 로그인 가능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 txBox="1"/>
          <p:nvPr/>
        </p:nvSpPr>
        <p:spPr>
          <a:xfrm>
            <a:off x="1484130" y="4709597"/>
            <a:ext cx="27045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사이트 메인 검색 창에서 원하는 데이터 검색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리액트 미니 프로젝트 실습</a:t>
            </a:r>
            <a:endParaRPr/>
          </a:p>
        </p:txBody>
      </p:sp>
      <p:sp>
        <p:nvSpPr>
          <p:cNvPr id="719" name="Google Shape;719;p90"/>
          <p:cNvSpPr txBox="1"/>
          <p:nvPr>
            <p:ph idx="1" type="body"/>
          </p:nvPr>
        </p:nvSpPr>
        <p:spPr>
          <a:xfrm>
            <a:off x="311700" y="1152475"/>
            <a:ext cx="4136732" cy="838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CRUD 통합 구현</a:t>
            </a:r>
            <a:endParaRPr/>
          </a:p>
        </p:txBody>
      </p:sp>
      <p:pic>
        <p:nvPicPr>
          <p:cNvPr id="720" name="Google Shape;72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120" y="2220830"/>
            <a:ext cx="4337513" cy="181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5930" y="1021414"/>
            <a:ext cx="3686795" cy="131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5929" y="2617180"/>
            <a:ext cx="3686795" cy="13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5929" y="4149811"/>
            <a:ext cx="3686796" cy="68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router 실습</a:t>
            </a:r>
            <a:endParaRPr/>
          </a:p>
        </p:txBody>
      </p:sp>
      <p:sp>
        <p:nvSpPr>
          <p:cNvPr id="729" name="Google Shape;729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트위터 클론 코딩 해보기</a:t>
            </a:r>
            <a:endParaRPr/>
          </a:p>
        </p:txBody>
      </p:sp>
      <p:pic>
        <p:nvPicPr>
          <p:cNvPr id="730" name="Google Shape;73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951" y="2047285"/>
            <a:ext cx="1764312" cy="216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824" y="1685977"/>
            <a:ext cx="3669950" cy="288319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81"/>
          <p:cNvSpPr txBox="1"/>
          <p:nvPr/>
        </p:nvSpPr>
        <p:spPr>
          <a:xfrm>
            <a:off x="7015795" y="4427437"/>
            <a:ext cx="78739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서적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f2379c7ecd_0_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Backend!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끝.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